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slides/slide7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2" /><Relationship Type="http://schemas.openxmlformats.org/officeDocument/2006/relationships/custom-properties" Target="/docProps/custom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6"/>
  </p:handoutMasterIdLst>
  <p:sldIdLst>
    <p:sldId id="265" r:id="rId3"/>
    <p:sldId id="261" r:id="rId4"/>
    <p:sldId id="337" r:id="rId5"/>
    <p:sldId id="307" r:id="rId6"/>
    <p:sldId id="338" r:id="rId7"/>
    <p:sldId id="339" r:id="rId8"/>
    <p:sldId id="340" r:id="rId9"/>
    <p:sldId id="293" r:id="rId10"/>
    <p:sldId id="341" r:id="rId12"/>
    <p:sldId id="342" r:id="rId13"/>
    <p:sldId id="343" r:id="rId14"/>
    <p:sldId id="317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D099"/>
    <a:srgbClr val="1E4D67"/>
    <a:srgbClr val="38957C"/>
    <a:srgbClr val="1E264A"/>
    <a:srgbClr val="010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696"/>
    <p:restoredTop sz="94660"/>
  </p:normalViewPr>
  <p:slideViewPr>
    <p:cSldViewPr snapToGrid="0" showGuides="1">
      <p:cViewPr>
        <p:scale>
          <a:sx n="33" d="100"/>
          <a:sy n="33" d="100"/>
        </p:scale>
        <p:origin x="2148" y="948"/>
      </p:cViewPr>
      <p:guideLst>
        <p:guide orient="horz" pos="2160"/>
        <p:guide pos="2735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75" d="100"/>
        <a:sy n="75" d="100"/>
      </p:scale>
      <p:origin x="0" y="-3684"/>
    </p:cViewPr>
  </p:sorter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9" /><Relationship Type="http://schemas.openxmlformats.org/officeDocument/2006/relationships/slide" Target="/ppt/slides/slide6.xml" Id="rId8" /><Relationship Type="http://schemas.openxmlformats.org/officeDocument/2006/relationships/slide" Target="/ppt/slides/slide5.xml" Id="rId7" /><Relationship Type="http://schemas.openxmlformats.org/officeDocument/2006/relationships/slide" Target="/ppt/slides/slide4.xml" Id="rId6" /><Relationship Type="http://schemas.openxmlformats.org/officeDocument/2006/relationships/slide" Target="/ppt/slides/slide3.xml" Id="rId5" /><Relationship Type="http://schemas.openxmlformats.org/officeDocument/2006/relationships/slide" Target="/ppt/slides/slide2.xml" Id="rId4" /><Relationship Type="http://schemas.openxmlformats.org/officeDocument/2006/relationships/slide" Target="/ppt/slides/slide1.xml" Id="rId3" /><Relationship Type="http://schemas.openxmlformats.org/officeDocument/2006/relationships/theme" Target="/ppt/theme/theme1.xml" Id="rId2" /><Relationship Type="http://schemas.openxmlformats.org/officeDocument/2006/relationships/tableStyles" Target="/ppt/tableStyles.xml" Id="rId19" /><Relationship Type="http://schemas.openxmlformats.org/officeDocument/2006/relationships/viewProps" Target="/ppt/viewProps.xml" Id="rId18" /><Relationship Type="http://schemas.openxmlformats.org/officeDocument/2006/relationships/presProps" Target="/ppt/presProps.xml" Id="rId17" /><Relationship Type="http://schemas.openxmlformats.org/officeDocument/2006/relationships/handoutMaster" Target="/ppt/handoutMasters/handoutMaster1.xml" Id="rId16" /><Relationship Type="http://schemas.openxmlformats.org/officeDocument/2006/relationships/slide" Target="/ppt/slides/slide12.xml" Id="rId15" /><Relationship Type="http://schemas.openxmlformats.org/officeDocument/2006/relationships/slide" Target="/ppt/slides/slide11.xml" Id="rId14" /><Relationship Type="http://schemas.openxmlformats.org/officeDocument/2006/relationships/slide" Target="/ppt/slides/slide10.xml" Id="rId13" /><Relationship Type="http://schemas.openxmlformats.org/officeDocument/2006/relationships/slide" Target="/ppt/slides/slide9.xml" Id="rId12" /><Relationship Type="http://schemas.openxmlformats.org/officeDocument/2006/relationships/notesMaster" Target="/ppt/notesMasters/notesMaster1.xml" Id="rId11" /><Relationship Type="http://schemas.openxmlformats.org/officeDocument/2006/relationships/slide" Target="/ppt/slides/slide8.xml" Id="rId10" /><Relationship Type="http://schemas.openxmlformats.org/officeDocument/2006/relationships/slideMaster" Target="/ppt/slideMasters/slideMaster1.xml" Id="rId1" /></Relationships>
</file>

<file path=ppt/handoutMasters/_rels/handoutMaster1.xml.rels>&#65279;<?xml version="1.0" encoding="utf-8"?><Relationships xmlns="http://schemas.openxmlformats.org/package/2006/relationships"><Relationship Type="http://schemas.openxmlformats.org/officeDocument/2006/relationships/theme" Target="/ppt/theme/theme3.xml" Id="rId1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fontAlgn="base"/>
            <a:r>
              <a:rPr lang="zh-CN" altLang="en-US" sz="1200" strike="noStrike" noProof="1" smtClean="0">
                <a:sym typeface="+mn-ea"/>
              </a:rPr>
              <a:t>Click to edit Master text style</a:t>
            </a:r>
            <a:endParaRPr lang="zh-CN" altLang="en-US" sz="1200" strike="noStrike" noProof="1" smtClean="0"/>
          </a:p>
          <a:p>
            <a:pPr lvl="1" fontAlgn="base"/>
            <a:r>
              <a:rPr lang="zh-CN" altLang="en-US" sz="1200" strike="noStrike" noProof="1" smtClean="0">
                <a:sym typeface="+mn-ea"/>
              </a:rPr>
              <a:t>Second level</a:t>
            </a:r>
            <a:endParaRPr lang="zh-CN" altLang="en-US" sz="1200" strike="noStrike" noProof="1" smtClean="0"/>
          </a:p>
          <a:p>
            <a:pPr lvl="2" fontAlgn="base"/>
            <a:r>
              <a:rPr lang="zh-CN" altLang="en-US" sz="1200" strike="noStrike" noProof="1" smtClean="0">
                <a:sym typeface="+mn-ea"/>
              </a:rPr>
              <a:t>Third level</a:t>
            </a:r>
            <a:endParaRPr lang="zh-CN" altLang="en-US" sz="1200" strike="noStrike" noProof="1" smtClean="0"/>
          </a:p>
          <a:p>
            <a:pPr lvl="3" fontAlgn="base"/>
            <a:r>
              <a:rPr lang="zh-CN" altLang="en-US" sz="1200" strike="noStrike" noProof="1" smtClean="0">
                <a:sym typeface="+mn-ea"/>
              </a:rPr>
              <a:t>Fourth level</a:t>
            </a:r>
            <a:endParaRPr lang="zh-CN" altLang="en-US" sz="1200" strike="noStrike" noProof="1" smtClean="0"/>
          </a:p>
          <a:p>
            <a:pPr lvl="4" fontAlgn="base"/>
            <a:r>
              <a:rPr lang="zh-CN" altLang="en-US" sz="1200" strike="noStrike" noProof="1" smtClean="0">
                <a:sym typeface="+mn-ea"/>
              </a:rPr>
              <a:t>Fifth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6444D42-C6A1-4D2A-ADB7-A6857BD1FB5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8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9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10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Click to edit Master text style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Second level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Third level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Fourth level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Fifth level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4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228600"/>
            <a:r>
              <a:rPr lang="zh-CN" altLang="en-US" dirty="0"/>
              <a:t>Click to edit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Id6" /><Relationship Type="http://schemas.openxmlformats.org/officeDocument/2006/relationships/slideLayout" Target="/ppt/slideLayouts/slideLayout1.xml" Id="rId5" /><Relationship Type="http://schemas.openxmlformats.org/officeDocument/2006/relationships/image" Target="/ppt/media/image8.png" Id="rId4" /><Relationship Type="http://schemas.openxmlformats.org/officeDocument/2006/relationships/image" Target="/ppt/media/image1.jpeg" Id="rId1" /><Relationship Type="http://schemas.microsoft.com/office/2007/relationships/media" Target="/ppt/media/media1.mp4" Id="rId3" /><Relationship Type="http://schemas.openxmlformats.org/officeDocument/2006/relationships/video" Target="/ppt/media/media1.mp4" Id="rId2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2.jpeg" Id="rId2" /><Relationship Type="http://schemas.openxmlformats.org/officeDocument/2006/relationships/image" Target="/ppt/media/image1.jpeg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3.jpeg" Id="rId2" /><Relationship Type="http://schemas.openxmlformats.org/officeDocument/2006/relationships/image" Target="/ppt/media/image1.jpeg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4.jpeg" Id="rId2" /><Relationship Type="http://schemas.openxmlformats.org/officeDocument/2006/relationships/image" Target="/ppt/media/image1.jpeg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5.jpeg" Id="rId2" /><Relationship Type="http://schemas.openxmlformats.org/officeDocument/2006/relationships/image" Target="/ppt/media/image1.jpeg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Id4" /><Relationship Type="http://schemas.openxmlformats.org/officeDocument/2006/relationships/slideLayout" Target="/ppt/slideLayouts/slideLayout1.xml" Id="rId3" /><Relationship Type="http://schemas.openxmlformats.org/officeDocument/2006/relationships/image" Target="/ppt/media/image6.png" Id="rId2" /><Relationship Type="http://schemas.openxmlformats.org/officeDocument/2006/relationships/image" Target="/ppt/media/image1.jpeg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Id4" /><Relationship Type="http://schemas.openxmlformats.org/officeDocument/2006/relationships/slideLayout" Target="/ppt/slideLayouts/slideLayout1.xml" Id="rId3" /><Relationship Type="http://schemas.openxmlformats.org/officeDocument/2006/relationships/image" Target="/ppt/media/image7.png" Id="rId2" /><Relationship Type="http://schemas.openxmlformats.org/officeDocument/2006/relationships/image" Target="/ppt/media/image1.jpeg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2" name="组合 70"/>
          <p:cNvGrpSpPr/>
          <p:nvPr/>
        </p:nvGrpSpPr>
        <p:grpSpPr>
          <a:xfrm>
            <a:off x="-114300" y="4722813"/>
            <a:ext cx="1684338" cy="2070100"/>
            <a:chOff x="7509879" y="3373771"/>
            <a:chExt cx="1683684" cy="2070351"/>
          </a:xfrm>
        </p:grpSpPr>
        <p:grpSp>
          <p:nvGrpSpPr>
            <p:cNvPr id="5123" name="组合 71"/>
            <p:cNvGrpSpPr/>
            <p:nvPr/>
          </p:nvGrpSpPr>
          <p:grpSpPr>
            <a:xfrm rot="-3174273">
              <a:off x="7605075" y="4696862"/>
              <a:ext cx="652064" cy="842456"/>
              <a:chOff x="7608678" y="2072194"/>
              <a:chExt cx="1155251" cy="1492566"/>
            </a:xfrm>
          </p:grpSpPr>
          <p:sp>
            <p:nvSpPr>
              <p:cNvPr id="88" name="等腰三角形 87"/>
              <p:cNvSpPr/>
              <p:nvPr/>
            </p:nvSpPr>
            <p:spPr>
              <a:xfrm rot="10800000" flipH="1" flipV="1">
                <a:off x="7609173" y="2093846"/>
                <a:ext cx="576641" cy="55385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0800000" flipH="1" flipV="1">
                <a:off x="8196127" y="2055268"/>
                <a:ext cx="576641" cy="57916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0800000" flipH="1">
                <a:off x="7609263" y="2650521"/>
                <a:ext cx="576641" cy="91372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0800000" flipH="1">
                <a:off x="8189255" y="2641485"/>
                <a:ext cx="579455" cy="91653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28" name="组合 72"/>
            <p:cNvGrpSpPr/>
            <p:nvPr/>
          </p:nvGrpSpPr>
          <p:grpSpPr>
            <a:xfrm rot="606554">
              <a:off x="7634245" y="3849452"/>
              <a:ext cx="465915" cy="673203"/>
              <a:chOff x="7608678" y="2072194"/>
              <a:chExt cx="1155251" cy="1492566"/>
            </a:xfrm>
          </p:grpSpPr>
          <p:sp>
            <p:nvSpPr>
              <p:cNvPr id="84" name="等腰三角形 83"/>
              <p:cNvSpPr/>
              <p:nvPr/>
            </p:nvSpPr>
            <p:spPr>
              <a:xfrm rot="10800000" flipH="1" flipV="1">
                <a:off x="7585743" y="2094746"/>
                <a:ext cx="574470" cy="55617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10800000" flipH="1" flipV="1">
                <a:off x="8167870" y="2077147"/>
                <a:ext cx="574470" cy="57729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800000" flipH="1">
                <a:off x="7584690" y="2651963"/>
                <a:ext cx="574473" cy="91522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0800000" flipH="1">
                <a:off x="8168048" y="2650311"/>
                <a:ext cx="594143" cy="9152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33" name="组合 73"/>
            <p:cNvGrpSpPr/>
            <p:nvPr/>
          </p:nvGrpSpPr>
          <p:grpSpPr>
            <a:xfrm rot="-671522">
              <a:off x="8266735" y="4013039"/>
              <a:ext cx="926828" cy="1197447"/>
              <a:chOff x="7608678" y="2072194"/>
              <a:chExt cx="1155251" cy="1492566"/>
            </a:xfrm>
          </p:grpSpPr>
          <p:sp>
            <p:nvSpPr>
              <p:cNvPr id="80" name="等腰三角形 79"/>
              <p:cNvSpPr/>
              <p:nvPr/>
            </p:nvSpPr>
            <p:spPr>
              <a:xfrm rot="10800000" flipH="1" flipV="1">
                <a:off x="7608932" y="2093266"/>
                <a:ext cx="575593" cy="556096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10800000" flipH="1" flipV="1">
                <a:off x="8180878" y="2065485"/>
                <a:ext cx="575593" cy="57786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10800000" flipH="1">
                <a:off x="7601705" y="2646006"/>
                <a:ext cx="575593" cy="91033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10800000" flipH="1">
                <a:off x="8183182" y="2640113"/>
                <a:ext cx="575593" cy="914293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38" name="组合 74"/>
            <p:cNvGrpSpPr/>
            <p:nvPr/>
          </p:nvGrpSpPr>
          <p:grpSpPr>
            <a:xfrm rot="-2168517">
              <a:off x="7604069" y="3373771"/>
              <a:ext cx="250452" cy="361879"/>
              <a:chOff x="7608678" y="2072194"/>
              <a:chExt cx="1155251" cy="1492566"/>
            </a:xfrm>
          </p:grpSpPr>
          <p:sp>
            <p:nvSpPr>
              <p:cNvPr id="76" name="等腰三角形 75"/>
              <p:cNvSpPr/>
              <p:nvPr/>
            </p:nvSpPr>
            <p:spPr>
              <a:xfrm rot="10800000" flipH="1" flipV="1">
                <a:off x="7616940" y="2053283"/>
                <a:ext cx="578264" cy="55661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10800000" flipH="1" flipV="1">
                <a:off x="8168038" y="2034574"/>
                <a:ext cx="578264" cy="57626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10800000" flipH="1">
                <a:off x="7608310" y="2602196"/>
                <a:ext cx="578259" cy="92333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10800000" flipH="1">
                <a:off x="8166912" y="2609599"/>
                <a:ext cx="578259" cy="91677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43" name="组合 91"/>
          <p:cNvGrpSpPr/>
          <p:nvPr/>
        </p:nvGrpSpPr>
        <p:grpSpPr>
          <a:xfrm>
            <a:off x="10641013" y="5106988"/>
            <a:ext cx="1550987" cy="1717675"/>
            <a:chOff x="-199550" y="3866695"/>
            <a:chExt cx="1551772" cy="1718695"/>
          </a:xfrm>
        </p:grpSpPr>
        <p:grpSp>
          <p:nvGrpSpPr>
            <p:cNvPr id="5144" name="组合 92"/>
            <p:cNvGrpSpPr/>
            <p:nvPr/>
          </p:nvGrpSpPr>
          <p:grpSpPr>
            <a:xfrm rot="-349232">
              <a:off x="642065" y="3866695"/>
              <a:ext cx="304993" cy="637489"/>
              <a:chOff x="7608678" y="2072194"/>
              <a:chExt cx="1155251" cy="1492566"/>
            </a:xfrm>
          </p:grpSpPr>
          <p:sp>
            <p:nvSpPr>
              <p:cNvPr id="104" name="等腰三角形 103"/>
              <p:cNvSpPr/>
              <p:nvPr/>
            </p:nvSpPr>
            <p:spPr>
              <a:xfrm rot="10800000" flipH="1" flipV="1">
                <a:off x="7582129" y="2076045"/>
                <a:ext cx="577552" cy="55042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5" name="等腰三角形 104"/>
              <p:cNvSpPr/>
              <p:nvPr/>
            </p:nvSpPr>
            <p:spPr>
              <a:xfrm rot="10800000" flipH="1" flipV="1">
                <a:off x="8170926" y="2049665"/>
                <a:ext cx="577552" cy="576452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10800000" flipH="1">
                <a:off x="7588251" y="2626720"/>
                <a:ext cx="571534" cy="9148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7" name="等腰三角形 106"/>
              <p:cNvSpPr/>
              <p:nvPr/>
            </p:nvSpPr>
            <p:spPr>
              <a:xfrm rot="10800000" flipH="1">
                <a:off x="8186864" y="2627249"/>
                <a:ext cx="577552" cy="91488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49" name="组合 93"/>
            <p:cNvGrpSpPr/>
            <p:nvPr/>
          </p:nvGrpSpPr>
          <p:grpSpPr>
            <a:xfrm rot="3547030">
              <a:off x="457915" y="4691083"/>
              <a:ext cx="982892" cy="805722"/>
              <a:chOff x="7608678" y="2072194"/>
              <a:chExt cx="1155251" cy="1492566"/>
            </a:xfrm>
          </p:grpSpPr>
          <p:sp>
            <p:nvSpPr>
              <p:cNvPr id="100" name="等腰三角形 99"/>
              <p:cNvSpPr/>
              <p:nvPr/>
            </p:nvSpPr>
            <p:spPr>
              <a:xfrm rot="10800000" flipH="1" flipV="1">
                <a:off x="7607777" y="2097180"/>
                <a:ext cx="575033" cy="55020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1" name="等腰三角形 100"/>
              <p:cNvSpPr/>
              <p:nvPr/>
            </p:nvSpPr>
            <p:spPr>
              <a:xfrm rot="10800000" flipH="1" flipV="1">
                <a:off x="8179798" y="2063197"/>
                <a:ext cx="576899" cy="57374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2" name="等腰三角形 101"/>
              <p:cNvSpPr/>
              <p:nvPr/>
            </p:nvSpPr>
            <p:spPr>
              <a:xfrm rot="10800000" flipH="1">
                <a:off x="7602558" y="2644537"/>
                <a:ext cx="578767" cy="90621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3" name="等腰三角形 102"/>
              <p:cNvSpPr/>
              <p:nvPr/>
            </p:nvSpPr>
            <p:spPr>
              <a:xfrm rot="10800000" flipH="1">
                <a:off x="8182588" y="2656660"/>
                <a:ext cx="578767" cy="90915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54" name="组合 94"/>
            <p:cNvGrpSpPr/>
            <p:nvPr/>
          </p:nvGrpSpPr>
          <p:grpSpPr>
            <a:xfrm rot="1684352">
              <a:off x="-199550" y="3996633"/>
              <a:ext cx="652064" cy="842456"/>
              <a:chOff x="7608678" y="2072194"/>
              <a:chExt cx="1155251" cy="1492566"/>
            </a:xfrm>
          </p:grpSpPr>
          <p:sp>
            <p:nvSpPr>
              <p:cNvPr id="96" name="等腰三角形 95"/>
              <p:cNvSpPr/>
              <p:nvPr/>
            </p:nvSpPr>
            <p:spPr>
              <a:xfrm rot="10800000" flipH="1" flipV="1">
                <a:off x="7601999" y="2093797"/>
                <a:ext cx="579678" cy="5515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7" name="等腰三角形 96"/>
              <p:cNvSpPr/>
              <p:nvPr/>
            </p:nvSpPr>
            <p:spPr>
              <a:xfrm rot="10800000" flipH="1" flipV="1">
                <a:off x="8186644" y="2071448"/>
                <a:ext cx="576863" cy="576916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8" name="等腰三角形 97"/>
              <p:cNvSpPr/>
              <p:nvPr/>
            </p:nvSpPr>
            <p:spPr>
              <a:xfrm rot="10800000" flipH="1">
                <a:off x="7592897" y="2645549"/>
                <a:ext cx="579678" cy="90899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9" name="等腰三角形 98"/>
              <p:cNvSpPr/>
              <p:nvPr/>
            </p:nvSpPr>
            <p:spPr>
              <a:xfrm rot="10800000" flipH="1">
                <a:off x="8177540" y="2640085"/>
                <a:ext cx="579678" cy="91180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59" name="组合 11"/>
          <p:cNvGrpSpPr/>
          <p:nvPr/>
        </p:nvGrpSpPr>
        <p:grpSpPr>
          <a:xfrm>
            <a:off x="-255587" y="2095500"/>
            <a:ext cx="12461875" cy="2546350"/>
            <a:chOff x="0" y="209550"/>
            <a:chExt cx="12192000" cy="2743200"/>
          </a:xfrm>
        </p:grpSpPr>
        <p:sp>
          <p:nvSpPr>
            <p:cNvPr id="5160" name="矩形 7"/>
            <p:cNvSpPr/>
            <p:nvPr/>
          </p:nvSpPr>
          <p:spPr>
            <a:xfrm>
              <a:off x="0" y="209550"/>
              <a:ext cx="12192000" cy="2514600"/>
            </a:xfrm>
            <a:prstGeom prst="rect">
              <a:avLst/>
            </a:prstGeom>
            <a:solidFill>
              <a:srgbClr val="FFFFFF">
                <a:alpha val="30196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  <p:sp>
          <p:nvSpPr>
            <p:cNvPr id="5161" name="矩形 10"/>
            <p:cNvSpPr/>
            <p:nvPr/>
          </p:nvSpPr>
          <p:spPr>
            <a:xfrm flipV="1">
              <a:off x="0" y="2819400"/>
              <a:ext cx="12192000" cy="1333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5162" name="TextBox 5"/>
          <p:cNvSpPr txBox="1"/>
          <p:nvPr/>
        </p:nvSpPr>
        <p:spPr>
          <a:xfrm>
            <a:off x="485140" y="2299335"/>
            <a:ext cx="1117409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Font typeface="Arial" panose="020B0604020202020204" pitchFamily="34" charset="0"/>
            </a:pPr>
            <a:r>
              <a:rPr sz="5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Compose Input: Text Input and Validation with Android Compose</a:t>
            </a:r>
            <a:endParaRPr lang="en-US" sz="5400" b="1" dirty="0">
              <a:solidFill>
                <a:schemeClr val="bg1"/>
              </a:solidFill>
              <a:latin typeface="Times New Roman" panose="02020603050405020304" charset="0"/>
              <a:ea typeface="Microsoft YaHei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5163" name="文本框 69"/>
          <p:cNvSpPr txBox="1"/>
          <p:nvPr/>
        </p:nvSpPr>
        <p:spPr>
          <a:xfrm>
            <a:off x="8924925" y="4832985"/>
            <a:ext cx="2734310" cy="1866265"/>
          </a:xfrm>
          <a:prstGeom prst="rect">
            <a:avLst/>
          </a:prstGeom>
          <a:solidFill>
            <a:srgbClr val="1E4D67"/>
          </a:solidFill>
          <a:ln w="9525">
            <a:noFill/>
          </a:ln>
        </p:spPr>
        <p:txBody>
          <a:bodyPr wrap="square" anchor="ctr" anchorCtr="0">
            <a:noAutofit/>
          </a:bodyPr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Presented by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-Rijjul Rubak S A B,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-Arivarasan K,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-Rajeshwari S,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-Ranjitha K.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</p:txBody>
      </p:sp>
      <p:sp>
        <p:nvSpPr>
          <p:cNvPr id="5164" name="矩形 10"/>
          <p:cNvSpPr/>
          <p:nvPr/>
        </p:nvSpPr>
        <p:spPr>
          <a:xfrm flipV="1">
            <a:off x="0" y="1868488"/>
            <a:ext cx="12192000" cy="112712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noFill/>
          </a:ln>
        </p:spPr>
        <p:txBody>
          <a:bodyPr anchor="ctr"/>
          <a:p>
            <a:pPr algn="ctr" eaLnBrk="0" hangingPunct="0">
              <a:buFont typeface="Arial" panose="020B0604020202020204" pitchFamily="34" charset="0"/>
            </a:pPr>
            <a:endParaRPr lang="zh-CN" altLang="zh-CN" dirty="0">
              <a:solidFill>
                <a:srgbClr val="FFFFFF"/>
              </a:solidFill>
              <a:latin typeface="SimSun" panose="02010600030101010101" pitchFamily="2" charset="-122"/>
              <a:ea typeface="SimSun" panose="02010600030101010101" pitchFamily="2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" name="Running Devices - Form Validation 2024-11-15 15-43-1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880" y="1708785"/>
            <a:ext cx="10621645" cy="45148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243268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Conclusion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855595"/>
            <a:ext cx="9806305" cy="25107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In this presentation, we explored: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lang="en-GB"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importance of input validation in Android apps.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Implementing text input and real-time validation in Jetpack Compose.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lang="en-GB"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Examples of Kotlin code for email validation.</a:t>
            </a:r>
            <a:endParaRPr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61" name="图片 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62" name="组合 70"/>
          <p:cNvGrpSpPr/>
          <p:nvPr/>
        </p:nvGrpSpPr>
        <p:grpSpPr>
          <a:xfrm>
            <a:off x="-114300" y="4722813"/>
            <a:ext cx="1684338" cy="2070100"/>
            <a:chOff x="7509879" y="3373771"/>
            <a:chExt cx="1683684" cy="2070351"/>
          </a:xfrm>
        </p:grpSpPr>
        <p:grpSp>
          <p:nvGrpSpPr>
            <p:cNvPr id="40963" name="组合 71"/>
            <p:cNvGrpSpPr/>
            <p:nvPr/>
          </p:nvGrpSpPr>
          <p:grpSpPr>
            <a:xfrm rot="-3174273">
              <a:off x="7605075" y="4696862"/>
              <a:ext cx="652064" cy="842456"/>
              <a:chOff x="7608678" y="2072194"/>
              <a:chExt cx="1155251" cy="1492566"/>
            </a:xfrm>
          </p:grpSpPr>
          <p:sp>
            <p:nvSpPr>
              <p:cNvPr id="88" name="等腰三角形 87"/>
              <p:cNvSpPr/>
              <p:nvPr/>
            </p:nvSpPr>
            <p:spPr>
              <a:xfrm rot="10800000" flipH="1" flipV="1">
                <a:off x="7609173" y="2093846"/>
                <a:ext cx="576641" cy="55385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0800000" flipH="1" flipV="1">
                <a:off x="8196127" y="2055268"/>
                <a:ext cx="576641" cy="57916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0800000" flipH="1">
                <a:off x="7609263" y="2650521"/>
                <a:ext cx="576641" cy="91372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0800000" flipH="1">
                <a:off x="8189255" y="2641485"/>
                <a:ext cx="579455" cy="91653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68" name="组合 72"/>
            <p:cNvGrpSpPr/>
            <p:nvPr/>
          </p:nvGrpSpPr>
          <p:grpSpPr>
            <a:xfrm rot="606554">
              <a:off x="7634245" y="3849452"/>
              <a:ext cx="465915" cy="673203"/>
              <a:chOff x="7608678" y="2072194"/>
              <a:chExt cx="1155251" cy="1492566"/>
            </a:xfrm>
          </p:grpSpPr>
          <p:sp>
            <p:nvSpPr>
              <p:cNvPr id="84" name="等腰三角形 83"/>
              <p:cNvSpPr/>
              <p:nvPr/>
            </p:nvSpPr>
            <p:spPr>
              <a:xfrm rot="10800000" flipH="1" flipV="1">
                <a:off x="7585743" y="2094746"/>
                <a:ext cx="574470" cy="55617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10800000" flipH="1" flipV="1">
                <a:off x="8167870" y="2077147"/>
                <a:ext cx="574470" cy="57729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800000" flipH="1">
                <a:off x="7584690" y="2651963"/>
                <a:ext cx="574473" cy="91522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0800000" flipH="1">
                <a:off x="8168048" y="2650311"/>
                <a:ext cx="594143" cy="9152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73" name="组合 73"/>
            <p:cNvGrpSpPr/>
            <p:nvPr/>
          </p:nvGrpSpPr>
          <p:grpSpPr>
            <a:xfrm rot="-671522">
              <a:off x="8266735" y="4013039"/>
              <a:ext cx="926828" cy="1197447"/>
              <a:chOff x="7608678" y="2072194"/>
              <a:chExt cx="1155251" cy="1492566"/>
            </a:xfrm>
          </p:grpSpPr>
          <p:sp>
            <p:nvSpPr>
              <p:cNvPr id="80" name="等腰三角形 79"/>
              <p:cNvSpPr/>
              <p:nvPr/>
            </p:nvSpPr>
            <p:spPr>
              <a:xfrm rot="10800000" flipH="1" flipV="1">
                <a:off x="7608932" y="2093266"/>
                <a:ext cx="575593" cy="556096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10800000" flipH="1" flipV="1">
                <a:off x="8180878" y="2065485"/>
                <a:ext cx="575593" cy="57786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10800000" flipH="1">
                <a:off x="7601705" y="2646006"/>
                <a:ext cx="575593" cy="91033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10800000" flipH="1">
                <a:off x="8183182" y="2640113"/>
                <a:ext cx="575593" cy="914293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78" name="组合 74"/>
            <p:cNvGrpSpPr/>
            <p:nvPr/>
          </p:nvGrpSpPr>
          <p:grpSpPr>
            <a:xfrm rot="-2168517">
              <a:off x="7604069" y="3373771"/>
              <a:ext cx="250452" cy="361879"/>
              <a:chOff x="7608678" y="2072194"/>
              <a:chExt cx="1155251" cy="1492566"/>
            </a:xfrm>
          </p:grpSpPr>
          <p:sp>
            <p:nvSpPr>
              <p:cNvPr id="76" name="等腰三角形 75"/>
              <p:cNvSpPr/>
              <p:nvPr/>
            </p:nvSpPr>
            <p:spPr>
              <a:xfrm rot="10800000" flipH="1" flipV="1">
                <a:off x="7616940" y="2053283"/>
                <a:ext cx="578264" cy="55661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10800000" flipH="1" flipV="1">
                <a:off x="8168038" y="2034574"/>
                <a:ext cx="578264" cy="57626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10800000" flipH="1">
                <a:off x="7608310" y="2602196"/>
                <a:ext cx="578259" cy="92333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10800000" flipH="1">
                <a:off x="8166912" y="2609599"/>
                <a:ext cx="578259" cy="91677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983" name="组合 91"/>
          <p:cNvGrpSpPr/>
          <p:nvPr/>
        </p:nvGrpSpPr>
        <p:grpSpPr>
          <a:xfrm>
            <a:off x="10641013" y="5106988"/>
            <a:ext cx="1550987" cy="1717675"/>
            <a:chOff x="-199550" y="3866695"/>
            <a:chExt cx="1551772" cy="1718695"/>
          </a:xfrm>
        </p:grpSpPr>
        <p:grpSp>
          <p:nvGrpSpPr>
            <p:cNvPr id="40984" name="组合 92"/>
            <p:cNvGrpSpPr/>
            <p:nvPr/>
          </p:nvGrpSpPr>
          <p:grpSpPr>
            <a:xfrm rot="-349232">
              <a:off x="642065" y="3866695"/>
              <a:ext cx="304993" cy="637489"/>
              <a:chOff x="7608678" y="2072194"/>
              <a:chExt cx="1155251" cy="1492566"/>
            </a:xfrm>
          </p:grpSpPr>
          <p:sp>
            <p:nvSpPr>
              <p:cNvPr id="104" name="等腰三角形 103"/>
              <p:cNvSpPr/>
              <p:nvPr/>
            </p:nvSpPr>
            <p:spPr>
              <a:xfrm rot="10800000" flipH="1" flipV="1">
                <a:off x="7582129" y="2076045"/>
                <a:ext cx="577552" cy="55042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5" name="等腰三角形 104"/>
              <p:cNvSpPr/>
              <p:nvPr/>
            </p:nvSpPr>
            <p:spPr>
              <a:xfrm rot="10800000" flipH="1" flipV="1">
                <a:off x="8170926" y="2049665"/>
                <a:ext cx="577552" cy="576452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10800000" flipH="1">
                <a:off x="7588251" y="2626720"/>
                <a:ext cx="571534" cy="9148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7" name="等腰三角形 106"/>
              <p:cNvSpPr/>
              <p:nvPr/>
            </p:nvSpPr>
            <p:spPr>
              <a:xfrm rot="10800000" flipH="1">
                <a:off x="8186864" y="2627249"/>
                <a:ext cx="577552" cy="91488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89" name="组合 93"/>
            <p:cNvGrpSpPr/>
            <p:nvPr/>
          </p:nvGrpSpPr>
          <p:grpSpPr>
            <a:xfrm rot="3547030">
              <a:off x="457915" y="4691083"/>
              <a:ext cx="982892" cy="805722"/>
              <a:chOff x="7608678" y="2072194"/>
              <a:chExt cx="1155251" cy="1492566"/>
            </a:xfrm>
          </p:grpSpPr>
          <p:sp>
            <p:nvSpPr>
              <p:cNvPr id="100" name="等腰三角形 99"/>
              <p:cNvSpPr/>
              <p:nvPr/>
            </p:nvSpPr>
            <p:spPr>
              <a:xfrm rot="10800000" flipH="1" flipV="1">
                <a:off x="7607777" y="2097180"/>
                <a:ext cx="575033" cy="55020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1" name="等腰三角形 100"/>
              <p:cNvSpPr/>
              <p:nvPr/>
            </p:nvSpPr>
            <p:spPr>
              <a:xfrm rot="10800000" flipH="1" flipV="1">
                <a:off x="8179798" y="2063197"/>
                <a:ext cx="576899" cy="57374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2" name="等腰三角形 101"/>
              <p:cNvSpPr/>
              <p:nvPr/>
            </p:nvSpPr>
            <p:spPr>
              <a:xfrm rot="10800000" flipH="1">
                <a:off x="7602558" y="2644537"/>
                <a:ext cx="578767" cy="90621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3" name="等腰三角形 102"/>
              <p:cNvSpPr/>
              <p:nvPr/>
            </p:nvSpPr>
            <p:spPr>
              <a:xfrm rot="10800000" flipH="1">
                <a:off x="8182588" y="2656660"/>
                <a:ext cx="578767" cy="90915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94" name="组合 94"/>
            <p:cNvGrpSpPr/>
            <p:nvPr/>
          </p:nvGrpSpPr>
          <p:grpSpPr>
            <a:xfrm rot="1684352">
              <a:off x="-199550" y="3996633"/>
              <a:ext cx="652064" cy="842456"/>
              <a:chOff x="7608678" y="2072194"/>
              <a:chExt cx="1155251" cy="1492566"/>
            </a:xfrm>
          </p:grpSpPr>
          <p:sp>
            <p:nvSpPr>
              <p:cNvPr id="96" name="等腰三角形 95"/>
              <p:cNvSpPr/>
              <p:nvPr/>
            </p:nvSpPr>
            <p:spPr>
              <a:xfrm rot="10800000" flipH="1" flipV="1">
                <a:off x="7601999" y="2093797"/>
                <a:ext cx="579678" cy="5515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7" name="等腰三角形 96"/>
              <p:cNvSpPr/>
              <p:nvPr/>
            </p:nvSpPr>
            <p:spPr>
              <a:xfrm rot="10800000" flipH="1" flipV="1">
                <a:off x="8186644" y="2071448"/>
                <a:ext cx="576863" cy="576916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8" name="等腰三角形 97"/>
              <p:cNvSpPr/>
              <p:nvPr/>
            </p:nvSpPr>
            <p:spPr>
              <a:xfrm rot="10800000" flipH="1">
                <a:off x="7592897" y="2645549"/>
                <a:ext cx="579678" cy="90899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9" name="等腰三角形 98"/>
              <p:cNvSpPr/>
              <p:nvPr/>
            </p:nvSpPr>
            <p:spPr>
              <a:xfrm rot="10800000" flipH="1">
                <a:off x="8177540" y="2640085"/>
                <a:ext cx="579678" cy="91180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999" name="组合 11"/>
          <p:cNvGrpSpPr/>
          <p:nvPr/>
        </p:nvGrpSpPr>
        <p:grpSpPr>
          <a:xfrm>
            <a:off x="-255587" y="2095500"/>
            <a:ext cx="12461875" cy="2546350"/>
            <a:chOff x="0" y="209550"/>
            <a:chExt cx="12192000" cy="2743200"/>
          </a:xfrm>
        </p:grpSpPr>
        <p:sp>
          <p:nvSpPr>
            <p:cNvPr id="41000" name="矩形 7"/>
            <p:cNvSpPr/>
            <p:nvPr/>
          </p:nvSpPr>
          <p:spPr>
            <a:xfrm>
              <a:off x="0" y="209550"/>
              <a:ext cx="12192000" cy="2514600"/>
            </a:xfrm>
            <a:prstGeom prst="rect">
              <a:avLst/>
            </a:prstGeom>
            <a:solidFill>
              <a:srgbClr val="FFFFFF">
                <a:alpha val="30196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  <p:sp>
          <p:nvSpPr>
            <p:cNvPr id="41001" name="矩形 10"/>
            <p:cNvSpPr/>
            <p:nvPr/>
          </p:nvSpPr>
          <p:spPr>
            <a:xfrm flipV="1">
              <a:off x="0" y="2819400"/>
              <a:ext cx="12192000" cy="1333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41003" name="矩形 10"/>
          <p:cNvSpPr/>
          <p:nvPr/>
        </p:nvSpPr>
        <p:spPr>
          <a:xfrm flipV="1">
            <a:off x="49213" y="1852613"/>
            <a:ext cx="12461875" cy="123825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noFill/>
          </a:ln>
        </p:spPr>
        <p:txBody>
          <a:bodyPr anchor="ctr"/>
          <a:p>
            <a:pPr algn="ctr" eaLnBrk="0" hangingPunct="0">
              <a:buFont typeface="Arial" panose="020B0604020202020204" pitchFamily="34" charset="0"/>
            </a:pPr>
            <a:endParaRPr lang="zh-CN" altLang="zh-CN" dirty="0">
              <a:solidFill>
                <a:srgbClr val="FFFFFF"/>
              </a:solidFill>
              <a:latin typeface="SimSun" panose="02010600030101010101" pitchFamily="2" charset="-122"/>
              <a:ea typeface="SimSun" panose="0201060003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41004" name="TextBox 5"/>
          <p:cNvSpPr txBox="1"/>
          <p:nvPr/>
        </p:nvSpPr>
        <p:spPr>
          <a:xfrm>
            <a:off x="3898265" y="2832418"/>
            <a:ext cx="4389120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>
              <a:buFont typeface="Arial" panose="020B0604020202020204" pitchFamily="34" charset="0"/>
            </a:pPr>
            <a:r>
              <a:rPr lang="en-US" altLang="zh-CN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 !</a:t>
            </a:r>
            <a:endParaRPr lang="zh-CN" altLang="en-US" sz="4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409765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Project Description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855595"/>
            <a:ext cx="9806305" cy="25107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This project demonstrates form validation in an Android app using Jetpack Compose and highlights text input and validation with Kotlin and Java.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l" eaLnBrk="0" hangingPunct="0">
              <a:buFont typeface="Arial" panose="020B0604020202020204" pitchFamily="34" charset="0"/>
            </a:pP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Objective: Ensure accuracy in user inputs for applications such as registrations, logins, and data entry forms.</a:t>
            </a:r>
            <a:endParaRPr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581596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Jetpack Compose Overview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598420"/>
            <a:ext cx="9806305" cy="30765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342900" indent="-3429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Jetpack Compose is a modern Android UI toolkit that simplifies and accelerates UI development.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algn="l" eaLnBrk="0" hangingPunct="0">
              <a:buFont typeface="Arial" panose="020B0604020202020204" pitchFamily="34" charset="0"/>
            </a:pP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Benefits: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Declarative: Define UI with less code.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Efficient: Minimizes the need for XML layout files.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Interoperable: Seamlessly integrates with existing Java code.</a:t>
            </a:r>
            <a:endParaRPr lang="zh-CN" altLang="en-US" sz="2800" dirty="0">
              <a:solidFill>
                <a:schemeClr val="bg1"/>
              </a:solidFill>
              <a:latin typeface="Times New Roman" panose="02020603050405020304" charset="0"/>
              <a:ea typeface="Microsoft YaHei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0" name="矩形 37"/>
          <p:cNvSpPr/>
          <p:nvPr/>
        </p:nvSpPr>
        <p:spPr>
          <a:xfrm>
            <a:off x="647700" y="2465388"/>
            <a:ext cx="7488238" cy="2857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>
              <a:buFont typeface="Arial" panose="020B0604020202020204" pitchFamily="34" charset="0"/>
            </a:pPr>
            <a:endParaRPr lang="zh-CN" altLang="zh-CN" sz="3200" dirty="0">
              <a:solidFill>
                <a:schemeClr val="bg1"/>
              </a:solidFill>
              <a:latin typeface="Open Sans Light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647700" y="1767205"/>
            <a:ext cx="7488555" cy="648970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42" name="矩形 70"/>
          <p:cNvSpPr>
            <a:spLocks noChangeArrowheads="1"/>
          </p:cNvSpPr>
          <p:nvPr/>
        </p:nvSpPr>
        <p:spPr bwMode="auto">
          <a:xfrm>
            <a:off x="735330" y="1767205"/>
            <a:ext cx="7210425" cy="676275"/>
          </a:xfrm>
          <a:prstGeom prst="rect">
            <a:avLst/>
          </a:prstGeom>
          <a:solidFill>
            <a:schemeClr val="tx2">
              <a:lumMod val="60000"/>
              <a:lumOff val="4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rPr>
              <a:t>Compose Provide ‘TextField’and ‘OutlinedTextField’for user text input</a:t>
            </a:r>
            <a:endParaRPr kumimoji="0" lang="en-GB" altLang="en-US" sz="213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Open Sans Light" pitchFamily="34" charset="0"/>
              <a:sym typeface="+mn-ea"/>
            </a:endParaRPr>
          </a:p>
        </p:txBody>
      </p: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7704138" y="2011680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609600" y="3049588"/>
            <a:ext cx="3732213" cy="2676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 (Kotlin):</a:t>
            </a:r>
            <a:endParaRPr sz="1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TextField(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value = text,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onValueChange = { newText -&gt; text = newText },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label = { Text("Enter your text") 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)</a:t>
            </a:r>
            <a:endParaRPr lang="zh-CN" altLang="en-US" sz="1600" dirty="0">
              <a:solidFill>
                <a:schemeClr val="bg1"/>
              </a:solidFill>
              <a:latin typeface="Times New Roman" panose="02020603050405020304" charset="0"/>
              <a:ea typeface="Microsoft YaHei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53554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Text Input Components in Compose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820285" y="1129030"/>
            <a:ext cx="11644630" cy="5241290"/>
            <a:chOff x="7501" y="968"/>
            <a:chExt cx="18338" cy="8254"/>
          </a:xfrm>
        </p:grpSpPr>
        <p:grpSp>
          <p:nvGrpSpPr>
            <p:cNvPr id="4" name="Group 3"/>
            <p:cNvGrpSpPr/>
            <p:nvPr/>
          </p:nvGrpSpPr>
          <p:grpSpPr>
            <a:xfrm>
              <a:off x="7501" y="968"/>
              <a:ext cx="18338" cy="8255"/>
              <a:chOff x="299484" y="623779"/>
              <a:chExt cx="11644423" cy="524189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4959423" y="1293680"/>
                <a:ext cx="2273156" cy="4571996"/>
                <a:chOff x="6607174" y="689128"/>
                <a:chExt cx="2937140" cy="5907464"/>
              </a:xfrm>
            </p:grpSpPr>
            <p:sp>
              <p:nvSpPr>
                <p:cNvPr id="7" name="insert photo" descr="Close-up of shiny dark green leaves"/>
                <p:cNvSpPr/>
                <p:nvPr/>
              </p:nvSpPr>
              <p:spPr>
                <a:xfrm>
                  <a:off x="6716692" y="759390"/>
                  <a:ext cx="2718192" cy="5765716"/>
                </a:xfrm>
                <a:custGeom>
                  <a:avLst/>
                  <a:gdLst>
                    <a:gd name="connsiteX0" fmla="*/ 481517 w 2718192"/>
                    <a:gd name="connsiteY0" fmla="*/ 0 h 5765716"/>
                    <a:gd name="connsiteX1" fmla="*/ 2236658 w 2718192"/>
                    <a:gd name="connsiteY1" fmla="*/ 0 h 5765716"/>
                    <a:gd name="connsiteX2" fmla="*/ 2718192 w 2718192"/>
                    <a:gd name="connsiteY2" fmla="*/ 481517 h 5765716"/>
                    <a:gd name="connsiteX3" fmla="*/ 2718192 w 2718192"/>
                    <a:gd name="connsiteY3" fmla="*/ 5284199 h 5765716"/>
                    <a:gd name="connsiteX4" fmla="*/ 2236658 w 2718192"/>
                    <a:gd name="connsiteY4" fmla="*/ 5765716 h 5765716"/>
                    <a:gd name="connsiteX5" fmla="*/ 481517 w 2718192"/>
                    <a:gd name="connsiteY5" fmla="*/ 5765716 h 5765716"/>
                    <a:gd name="connsiteX6" fmla="*/ 0 w 2718192"/>
                    <a:gd name="connsiteY6" fmla="*/ 5284199 h 5765716"/>
                    <a:gd name="connsiteX7" fmla="*/ 0 w 2718192"/>
                    <a:gd name="connsiteY7" fmla="*/ 481517 h 5765716"/>
                    <a:gd name="connsiteX8" fmla="*/ 481517 w 2718192"/>
                    <a:gd name="connsiteY8" fmla="*/ 0 h 5765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18192" h="5765716">
                      <a:moveTo>
                        <a:pt x="481517" y="0"/>
                      </a:moveTo>
                      <a:lnTo>
                        <a:pt x="2236658" y="0"/>
                      </a:lnTo>
                      <a:cubicBezTo>
                        <a:pt x="2502600" y="0"/>
                        <a:pt x="2718192" y="215575"/>
                        <a:pt x="2718192" y="481517"/>
                      </a:cubicBezTo>
                      <a:lnTo>
                        <a:pt x="2718192" y="5284199"/>
                      </a:lnTo>
                      <a:cubicBezTo>
                        <a:pt x="2718192" y="5550141"/>
                        <a:pt x="2502600" y="5765716"/>
                        <a:pt x="2236658" y="5765716"/>
                      </a:cubicBezTo>
                      <a:lnTo>
                        <a:pt x="481517" y="5765716"/>
                      </a:lnTo>
                      <a:cubicBezTo>
                        <a:pt x="215575" y="5765716"/>
                        <a:pt x="0" y="5550141"/>
                        <a:pt x="0" y="5284199"/>
                      </a:cubicBezTo>
                      <a:lnTo>
                        <a:pt x="0" y="481517"/>
                      </a:lnTo>
                      <a:cubicBezTo>
                        <a:pt x="0" y="215575"/>
                        <a:pt x="215575" y="0"/>
                        <a:pt x="481517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n w="6350">
                  <a:solidFill>
                    <a:schemeClr val="bg1"/>
                  </a:solidFill>
                </a:ln>
                <a:effectLst>
                  <a:innerShdw blurRad="279400">
                    <a:schemeClr val="bg1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dirty="0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1" name="outside"/>
                <p:cNvSpPr/>
                <p:nvPr/>
              </p:nvSpPr>
              <p:spPr>
                <a:xfrm>
                  <a:off x="6607174" y="689128"/>
                  <a:ext cx="2937140" cy="5907464"/>
                </a:xfrm>
                <a:custGeom>
                  <a:avLst/>
                  <a:gdLst>
                    <a:gd name="connsiteX0" fmla="*/ 22333 w 2832905"/>
                    <a:gd name="connsiteY0" fmla="*/ 2054538 h 5697817"/>
                    <a:gd name="connsiteX1" fmla="*/ 28432 w 2832905"/>
                    <a:gd name="connsiteY1" fmla="*/ 2054538 h 5697817"/>
                    <a:gd name="connsiteX2" fmla="*/ 28432 w 2832905"/>
                    <a:gd name="connsiteY2" fmla="*/ 2486797 h 5697817"/>
                    <a:gd name="connsiteX3" fmla="*/ 22333 w 2832905"/>
                    <a:gd name="connsiteY3" fmla="*/ 2486797 h 5697817"/>
                    <a:gd name="connsiteX4" fmla="*/ 10153 w 2832905"/>
                    <a:gd name="connsiteY4" fmla="*/ 2474737 h 5697817"/>
                    <a:gd name="connsiteX5" fmla="*/ 10153 w 2832905"/>
                    <a:gd name="connsiteY5" fmla="*/ 2066599 h 5697817"/>
                    <a:gd name="connsiteX6" fmla="*/ 22333 w 2832905"/>
                    <a:gd name="connsiteY6" fmla="*/ 2054538 h 5697817"/>
                    <a:gd name="connsiteX7" fmla="*/ 2814626 w 2832905"/>
                    <a:gd name="connsiteY7" fmla="*/ 1805240 h 5697817"/>
                    <a:gd name="connsiteX8" fmla="*/ 2820725 w 2832905"/>
                    <a:gd name="connsiteY8" fmla="*/ 1805240 h 5697817"/>
                    <a:gd name="connsiteX9" fmla="*/ 2832905 w 2832905"/>
                    <a:gd name="connsiteY9" fmla="*/ 1817300 h 5697817"/>
                    <a:gd name="connsiteX10" fmla="*/ 2832905 w 2832905"/>
                    <a:gd name="connsiteY10" fmla="*/ 2474737 h 5697817"/>
                    <a:gd name="connsiteX11" fmla="*/ 2820725 w 2832905"/>
                    <a:gd name="connsiteY11" fmla="*/ 2486812 h 5697817"/>
                    <a:gd name="connsiteX12" fmla="*/ 2814626 w 2832905"/>
                    <a:gd name="connsiteY12" fmla="*/ 2486812 h 5697817"/>
                    <a:gd name="connsiteX13" fmla="*/ 22333 w 2832905"/>
                    <a:gd name="connsiteY13" fmla="*/ 1505638 h 5697817"/>
                    <a:gd name="connsiteX14" fmla="*/ 28432 w 2832905"/>
                    <a:gd name="connsiteY14" fmla="*/ 1505638 h 5697817"/>
                    <a:gd name="connsiteX15" fmla="*/ 28432 w 2832905"/>
                    <a:gd name="connsiteY15" fmla="*/ 1937896 h 5697817"/>
                    <a:gd name="connsiteX16" fmla="*/ 22333 w 2832905"/>
                    <a:gd name="connsiteY16" fmla="*/ 1937896 h 5697817"/>
                    <a:gd name="connsiteX17" fmla="*/ 20797 w 2832905"/>
                    <a:gd name="connsiteY17" fmla="*/ 1937266 h 5697817"/>
                    <a:gd name="connsiteX18" fmla="*/ 13724 w 2832905"/>
                    <a:gd name="connsiteY18" fmla="*/ 1934366 h 5697817"/>
                    <a:gd name="connsiteX19" fmla="*/ 10153 w 2832905"/>
                    <a:gd name="connsiteY19" fmla="*/ 1925836 h 5697817"/>
                    <a:gd name="connsiteX20" fmla="*/ 10153 w 2832905"/>
                    <a:gd name="connsiteY20" fmla="*/ 1517698 h 5697817"/>
                    <a:gd name="connsiteX21" fmla="*/ 22333 w 2832905"/>
                    <a:gd name="connsiteY21" fmla="*/ 1505638 h 5697817"/>
                    <a:gd name="connsiteX22" fmla="*/ 12180 w 2832905"/>
                    <a:gd name="connsiteY22" fmla="*/ 1095446 h 5697817"/>
                    <a:gd name="connsiteX23" fmla="*/ 28426 w 2832905"/>
                    <a:gd name="connsiteY23" fmla="*/ 1095446 h 5697817"/>
                    <a:gd name="connsiteX24" fmla="*/ 28426 w 2832905"/>
                    <a:gd name="connsiteY24" fmla="*/ 1308564 h 5697817"/>
                    <a:gd name="connsiteX25" fmla="*/ 20757 w 2832905"/>
                    <a:gd name="connsiteY25" fmla="*/ 1308564 h 5697817"/>
                    <a:gd name="connsiteX26" fmla="*/ 12180 w 2832905"/>
                    <a:gd name="connsiteY26" fmla="*/ 1308564 h 5697817"/>
                    <a:gd name="connsiteX27" fmla="*/ 0 w 2832905"/>
                    <a:gd name="connsiteY27" fmla="*/ 1296488 h 5697817"/>
                    <a:gd name="connsiteX28" fmla="*/ 0 w 2832905"/>
                    <a:gd name="connsiteY28" fmla="*/ 1107506 h 5697817"/>
                    <a:gd name="connsiteX29" fmla="*/ 12180 w 2832905"/>
                    <a:gd name="connsiteY29" fmla="*/ 1095446 h 5697817"/>
                    <a:gd name="connsiteX30" fmla="*/ 569962 w 2832905"/>
                    <a:gd name="connsiteY30" fmla="*/ 68347 h 5697817"/>
                    <a:gd name="connsiteX31" fmla="*/ 105533 w 2832905"/>
                    <a:gd name="connsiteY31" fmla="*/ 532776 h 5697817"/>
                    <a:gd name="connsiteX32" fmla="*/ 105533 w 2832905"/>
                    <a:gd name="connsiteY32" fmla="*/ 5165018 h 5697817"/>
                    <a:gd name="connsiteX33" fmla="*/ 569962 w 2832905"/>
                    <a:gd name="connsiteY33" fmla="*/ 5629447 h 5697817"/>
                    <a:gd name="connsiteX34" fmla="*/ 2262816 w 2832905"/>
                    <a:gd name="connsiteY34" fmla="*/ 5629447 h 5697817"/>
                    <a:gd name="connsiteX35" fmla="*/ 2727260 w 2832905"/>
                    <a:gd name="connsiteY35" fmla="*/ 5165018 h 5697817"/>
                    <a:gd name="connsiteX36" fmla="*/ 2727260 w 2832905"/>
                    <a:gd name="connsiteY36" fmla="*/ 532776 h 5697817"/>
                    <a:gd name="connsiteX37" fmla="*/ 2262816 w 2832905"/>
                    <a:gd name="connsiteY37" fmla="*/ 68347 h 5697817"/>
                    <a:gd name="connsiteX38" fmla="*/ 538151 w 2832905"/>
                    <a:gd name="connsiteY38" fmla="*/ 0 h 5697817"/>
                    <a:gd name="connsiteX39" fmla="*/ 2304803 w 2832905"/>
                    <a:gd name="connsiteY39" fmla="*/ 0 h 5697817"/>
                    <a:gd name="connsiteX40" fmla="*/ 2814484 w 2832905"/>
                    <a:gd name="connsiteY40" fmla="*/ 504650 h 5697817"/>
                    <a:gd name="connsiteX41" fmla="*/ 2814484 w 2832905"/>
                    <a:gd name="connsiteY41" fmla="*/ 5193183 h 5697817"/>
                    <a:gd name="connsiteX42" fmla="*/ 2304803 w 2832905"/>
                    <a:gd name="connsiteY42" fmla="*/ 5697817 h 5697817"/>
                    <a:gd name="connsiteX43" fmla="*/ 538151 w 2832905"/>
                    <a:gd name="connsiteY43" fmla="*/ 5697817 h 5697817"/>
                    <a:gd name="connsiteX44" fmla="*/ 28455 w 2832905"/>
                    <a:gd name="connsiteY44" fmla="*/ 5193183 h 5697817"/>
                    <a:gd name="connsiteX45" fmla="*/ 28455 w 2832905"/>
                    <a:gd name="connsiteY45" fmla="*/ 504650 h 5697817"/>
                    <a:gd name="connsiteX46" fmla="*/ 538151 w 2832905"/>
                    <a:gd name="connsiteY46" fmla="*/ 0 h 5697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2832905" h="5697817">
                      <a:moveTo>
                        <a:pt x="22333" y="2054538"/>
                      </a:moveTo>
                      <a:lnTo>
                        <a:pt x="28432" y="2054538"/>
                      </a:lnTo>
                      <a:lnTo>
                        <a:pt x="28432" y="2486797"/>
                      </a:lnTo>
                      <a:lnTo>
                        <a:pt x="22333" y="2486797"/>
                      </a:lnTo>
                      <a:cubicBezTo>
                        <a:pt x="15615" y="2486797"/>
                        <a:pt x="10153" y="2481389"/>
                        <a:pt x="10153" y="2474737"/>
                      </a:cubicBezTo>
                      <a:lnTo>
                        <a:pt x="10153" y="2066599"/>
                      </a:lnTo>
                      <a:cubicBezTo>
                        <a:pt x="10153" y="2059946"/>
                        <a:pt x="15615" y="2054538"/>
                        <a:pt x="22333" y="2054538"/>
                      </a:cubicBezTo>
                      <a:close/>
                      <a:moveTo>
                        <a:pt x="2814626" y="1805240"/>
                      </a:moveTo>
                      <a:lnTo>
                        <a:pt x="2820725" y="1805240"/>
                      </a:lnTo>
                      <a:cubicBezTo>
                        <a:pt x="2827443" y="1805240"/>
                        <a:pt x="2832905" y="1810648"/>
                        <a:pt x="2832905" y="1817300"/>
                      </a:cubicBezTo>
                      <a:lnTo>
                        <a:pt x="2832905" y="2474737"/>
                      </a:lnTo>
                      <a:cubicBezTo>
                        <a:pt x="2832905" y="2481404"/>
                        <a:pt x="2827443" y="2486812"/>
                        <a:pt x="2820725" y="2486812"/>
                      </a:cubicBezTo>
                      <a:lnTo>
                        <a:pt x="2814626" y="2486812"/>
                      </a:lnTo>
                      <a:close/>
                      <a:moveTo>
                        <a:pt x="22333" y="1505638"/>
                      </a:moveTo>
                      <a:lnTo>
                        <a:pt x="28432" y="1505638"/>
                      </a:lnTo>
                      <a:lnTo>
                        <a:pt x="28432" y="1937896"/>
                      </a:lnTo>
                      <a:lnTo>
                        <a:pt x="22333" y="1937896"/>
                      </a:lnTo>
                      <a:lnTo>
                        <a:pt x="20797" y="1937266"/>
                      </a:lnTo>
                      <a:lnTo>
                        <a:pt x="13724" y="1934366"/>
                      </a:lnTo>
                      <a:cubicBezTo>
                        <a:pt x="11518" y="1932185"/>
                        <a:pt x="10153" y="1929170"/>
                        <a:pt x="10153" y="1925836"/>
                      </a:cubicBezTo>
                      <a:lnTo>
                        <a:pt x="10153" y="1517698"/>
                      </a:lnTo>
                      <a:cubicBezTo>
                        <a:pt x="10153" y="1511030"/>
                        <a:pt x="15615" y="1505638"/>
                        <a:pt x="22333" y="1505638"/>
                      </a:cubicBezTo>
                      <a:close/>
                      <a:moveTo>
                        <a:pt x="12180" y="1095446"/>
                      </a:moveTo>
                      <a:lnTo>
                        <a:pt x="28426" y="1095446"/>
                      </a:lnTo>
                      <a:lnTo>
                        <a:pt x="28426" y="1308564"/>
                      </a:lnTo>
                      <a:lnTo>
                        <a:pt x="20757" y="1308564"/>
                      </a:lnTo>
                      <a:lnTo>
                        <a:pt x="12180" y="1308564"/>
                      </a:lnTo>
                      <a:cubicBezTo>
                        <a:pt x="5461" y="1308564"/>
                        <a:pt x="0" y="1303156"/>
                        <a:pt x="0" y="1296488"/>
                      </a:cubicBezTo>
                      <a:lnTo>
                        <a:pt x="0" y="1107506"/>
                      </a:lnTo>
                      <a:cubicBezTo>
                        <a:pt x="0" y="1100838"/>
                        <a:pt x="5461" y="1095446"/>
                        <a:pt x="12180" y="1095446"/>
                      </a:cubicBezTo>
                      <a:close/>
                      <a:moveTo>
                        <a:pt x="569962" y="68347"/>
                      </a:moveTo>
                      <a:cubicBezTo>
                        <a:pt x="313458" y="68347"/>
                        <a:pt x="105533" y="276272"/>
                        <a:pt x="105533" y="532776"/>
                      </a:cubicBezTo>
                      <a:lnTo>
                        <a:pt x="105533" y="5165018"/>
                      </a:lnTo>
                      <a:cubicBezTo>
                        <a:pt x="105533" y="5421522"/>
                        <a:pt x="313458" y="5629447"/>
                        <a:pt x="569962" y="5629447"/>
                      </a:cubicBezTo>
                      <a:lnTo>
                        <a:pt x="2262816" y="5629447"/>
                      </a:lnTo>
                      <a:cubicBezTo>
                        <a:pt x="2519319" y="5629447"/>
                        <a:pt x="2727260" y="5421522"/>
                        <a:pt x="2727260" y="5165018"/>
                      </a:cubicBezTo>
                      <a:lnTo>
                        <a:pt x="2727260" y="532776"/>
                      </a:lnTo>
                      <a:cubicBezTo>
                        <a:pt x="2727260" y="276272"/>
                        <a:pt x="2519319" y="68347"/>
                        <a:pt x="2262816" y="68347"/>
                      </a:cubicBezTo>
                      <a:close/>
                      <a:moveTo>
                        <a:pt x="538151" y="0"/>
                      </a:moveTo>
                      <a:lnTo>
                        <a:pt x="2304803" y="0"/>
                      </a:lnTo>
                      <a:cubicBezTo>
                        <a:pt x="2586293" y="0"/>
                        <a:pt x="2814484" y="225931"/>
                        <a:pt x="2814484" y="504650"/>
                      </a:cubicBezTo>
                      <a:lnTo>
                        <a:pt x="2814484" y="5193183"/>
                      </a:lnTo>
                      <a:cubicBezTo>
                        <a:pt x="2814484" y="5471886"/>
                        <a:pt x="2586293" y="5697817"/>
                        <a:pt x="2304803" y="5697817"/>
                      </a:cubicBezTo>
                      <a:lnTo>
                        <a:pt x="538151" y="5697817"/>
                      </a:lnTo>
                      <a:cubicBezTo>
                        <a:pt x="256660" y="5697817"/>
                        <a:pt x="28455" y="5471886"/>
                        <a:pt x="28455" y="5193183"/>
                      </a:cubicBezTo>
                      <a:lnTo>
                        <a:pt x="28455" y="504650"/>
                      </a:lnTo>
                      <a:cubicBezTo>
                        <a:pt x="28455" y="225931"/>
                        <a:pt x="256660" y="0"/>
                        <a:pt x="538151" y="0"/>
                      </a:cubicBezTo>
                      <a:close/>
                    </a:path>
                  </a:pathLst>
                </a:custGeom>
                <a:noFill/>
                <a:ln w="3991" cap="flat">
                  <a:solidFill>
                    <a:schemeClr val="bg1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Baskerville Old Face" panose="02020602080505020303" charset="0"/>
                    <a:ea typeface="+mn-ea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2" name="inside black outline"/>
                <p:cNvSpPr/>
                <p:nvPr/>
              </p:nvSpPr>
              <p:spPr>
                <a:xfrm>
                  <a:off x="6716647" y="759603"/>
                  <a:ext cx="2718191" cy="5765715"/>
                </a:xfrm>
                <a:custGeom>
                  <a:avLst/>
                  <a:gdLst>
                    <a:gd name="connsiteX0" fmla="*/ 464470 w 2621726"/>
                    <a:gd name="connsiteY0" fmla="*/ 373 h 5561099"/>
                    <a:gd name="connsiteX1" fmla="*/ 2157324 w 2621726"/>
                    <a:gd name="connsiteY1" fmla="*/ 373 h 5561099"/>
                    <a:gd name="connsiteX2" fmla="*/ 2621768 w 2621726"/>
                    <a:gd name="connsiteY2" fmla="*/ 464802 h 5561099"/>
                    <a:gd name="connsiteX3" fmla="*/ 2621768 w 2621726"/>
                    <a:gd name="connsiteY3" fmla="*/ 5097044 h 5561099"/>
                    <a:gd name="connsiteX4" fmla="*/ 2157324 w 2621726"/>
                    <a:gd name="connsiteY4" fmla="*/ 5561473 h 5561099"/>
                    <a:gd name="connsiteX5" fmla="*/ 464470 w 2621726"/>
                    <a:gd name="connsiteY5" fmla="*/ 5561473 h 5561099"/>
                    <a:gd name="connsiteX6" fmla="*/ 41 w 2621726"/>
                    <a:gd name="connsiteY6" fmla="*/ 5097044 h 5561099"/>
                    <a:gd name="connsiteX7" fmla="*/ 41 w 2621726"/>
                    <a:gd name="connsiteY7" fmla="*/ 464802 h 5561099"/>
                    <a:gd name="connsiteX8" fmla="*/ 464470 w 2621726"/>
                    <a:gd name="connsiteY8" fmla="*/ 373 h 5561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21726" h="5561099">
                      <a:moveTo>
                        <a:pt x="464470" y="373"/>
                      </a:moveTo>
                      <a:lnTo>
                        <a:pt x="2157324" y="373"/>
                      </a:lnTo>
                      <a:cubicBezTo>
                        <a:pt x="2413827" y="373"/>
                        <a:pt x="2621768" y="208298"/>
                        <a:pt x="2621768" y="464802"/>
                      </a:cubicBezTo>
                      <a:lnTo>
                        <a:pt x="2621768" y="5097044"/>
                      </a:lnTo>
                      <a:cubicBezTo>
                        <a:pt x="2621768" y="5353548"/>
                        <a:pt x="2413827" y="5561473"/>
                        <a:pt x="2157324" y="5561473"/>
                      </a:cubicBezTo>
                      <a:lnTo>
                        <a:pt x="464470" y="5561473"/>
                      </a:lnTo>
                      <a:cubicBezTo>
                        <a:pt x="207966" y="5561473"/>
                        <a:pt x="41" y="5353548"/>
                        <a:pt x="41" y="5097044"/>
                      </a:cubicBezTo>
                      <a:lnTo>
                        <a:pt x="41" y="464802"/>
                      </a:lnTo>
                      <a:cubicBezTo>
                        <a:pt x="41" y="208298"/>
                        <a:pt x="207966" y="373"/>
                        <a:pt x="464470" y="373"/>
                      </a:cubicBezTo>
                      <a:close/>
                    </a:path>
                  </a:pathLst>
                </a:custGeom>
                <a:noFill/>
                <a:ln w="80427" cap="flat">
                  <a:solidFill>
                    <a:schemeClr val="bg1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Baskerville Old Face" panose="02020602080505020303" charset="0"/>
                    <a:ea typeface="+mn-ea"/>
                    <a:cs typeface="Baskerville Old Face" panose="02020602080505020303" charset="0"/>
                  </a:endParaRPr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1104844" y="1632218"/>
                <a:ext cx="3226525" cy="2042527"/>
                <a:chOff x="1405993" y="1632218"/>
                <a:chExt cx="3226525" cy="2042527"/>
              </a:xfrm>
            </p:grpSpPr>
            <p:sp>
              <p:nvSpPr>
                <p:cNvPr id="14" name="TextBox 13"/>
                <p:cNvSpPr txBox="1"/>
                <p:nvPr/>
              </p:nvSpPr>
              <p:spPr>
                <a:xfrm>
                  <a:off x="1405993" y="1632218"/>
                  <a:ext cx="309880" cy="82994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marR="0" lvl="0" indent="0" algn="ctr" fontAlgn="auto">
                    <a:lnSpc>
                      <a:spcPct val="6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kumimoji="0" sz="8000" b="0" i="0" u="none" strike="noStrike" kern="0" cap="none" spc="0" normalizeH="0" baseline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Darker Grotesque" pitchFamily="2" charset="0"/>
                    </a:defRPr>
                  </a:lvl1pPr>
                </a:lstStyle>
                <a:p>
                  <a:pPr algn="l"/>
                  <a:endParaRPr lang="en-US" dirty="0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1522371" y="3429000"/>
                  <a:ext cx="3110147" cy="24574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en-US"/>
                  </a:defPPr>
                  <a:lvl1pPr marR="0" lvl="0" indent="0" algn="ctr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kumimoji="0" sz="1600" b="0" i="0" u="none" strike="noStrike" cap="none" spc="0" normalizeH="0" baseline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Darker Grotesque" pitchFamily="2" charset="0"/>
                    </a:defRPr>
                  </a:lvl1pPr>
                </a:lstStyle>
                <a:p>
                  <a:pPr algn="l"/>
                  <a:endParaRPr lang="en-GB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</p:grpSp>
          <p:cxnSp>
            <p:nvCxnSpPr>
              <p:cNvPr id="56" name="Straight Connector 55"/>
              <p:cNvCxnSpPr/>
              <p:nvPr/>
            </p:nvCxnSpPr>
            <p:spPr>
              <a:xfrm>
                <a:off x="299484" y="623779"/>
                <a:ext cx="11644423" cy="0"/>
              </a:xfrm>
              <a:prstGeom prst="line">
                <a:avLst/>
              </a:prstGeom>
              <a:noFill/>
              <a:ln w="6350" cap="rnd">
                <a:solidFill>
                  <a:schemeClr val="bg1">
                    <a:alpha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9" name="Rounded Rectangle 95"/>
              <p:cNvSpPr/>
              <p:nvPr/>
            </p:nvSpPr>
            <p:spPr>
              <a:xfrm>
                <a:off x="5606087" y="1489409"/>
                <a:ext cx="947114" cy="21239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30000"/>
                </a:schemeClr>
              </a:solidFill>
              <a:ln w="12700" cap="rnd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1200" cap="none" spc="3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pic>
          <p:nvPicPr>
            <p:cNvPr id="3" name="Picture 2" descr="WhatsApp Image 2024-11-15 at 2.58.51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7" y="3146"/>
              <a:ext cx="3108" cy="5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" name="Group 1"/>
          <p:cNvGrpSpPr/>
          <p:nvPr/>
        </p:nvGrpSpPr>
        <p:grpSpPr>
          <a:xfrm>
            <a:off x="4390390" y="2028825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GB" altLang="en-US" sz="2135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Open Sans Light" pitchFamily="34" charset="0"/>
                  <a:sym typeface="+mn-ea"/>
                </a:rPr>
                <a:t>Simple Email Validation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17414" name="TextBox 36"/>
          <p:cNvSpPr txBox="1"/>
          <p:nvPr/>
        </p:nvSpPr>
        <p:spPr>
          <a:xfrm>
            <a:off x="7491730" y="3428683"/>
            <a:ext cx="3732213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lang="en-GB"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</a:t>
            </a:r>
            <a:r>
              <a:rPr lang="en-GB"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fun isValidEmail(email: String): Boolean {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return android.util.Patterns.EMAIL_ADDRESS.matcher(email).matches()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09866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Basic Validation Example in Kotlin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3686411" y="1470234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3" name="Picture 2" descr="WhatsApp Image 2024-11-15 at 2.58.53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345" y="2717165"/>
            <a:ext cx="2019935" cy="3533140"/>
          </a:xfrm>
          <a:prstGeom prst="rect">
            <a:avLst/>
          </a:prstGeom>
        </p:spPr>
      </p:pic>
      <p:sp>
        <p:nvSpPr>
          <p:cNvPr id="6" name="等腰三角形 71"/>
          <p:cNvSpPr>
            <a:spLocks noChangeArrowheads="1"/>
          </p:cNvSpPr>
          <p:nvPr/>
        </p:nvSpPr>
        <p:spPr bwMode="auto">
          <a:xfrm rot="5400000">
            <a:off x="11446828" y="2270125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563245" y="1823720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GB" altLang="en-US" sz="2135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Open Sans Light" pitchFamily="34" charset="0"/>
                  <a:sym typeface="+mn-ea"/>
                </a:rPr>
                <a:t>Real-Time feedback provides validation while the user type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7704138" y="2042160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735330" y="2788920"/>
            <a:ext cx="6432550" cy="40582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Example:</a:t>
            </a:r>
            <a:endParaRPr sz="1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var email by remember { mutableStateOf("") }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var isValid by remember { mutableStateOf(true) }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TextField(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value = email,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onValueChange = { 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email = it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isValid = isValidEmail(email)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},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label = { Text("Email Address") },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isError = !isValid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)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626427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Real-Time Validation Example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171079" y="1337519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2" name="Picture 1" descr="WhatsApp Image 2024-11-15 at 3.36.45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425" y="2630170"/>
            <a:ext cx="1974215" cy="34867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1"/>
          <p:cNvGrpSpPr/>
          <p:nvPr/>
        </p:nvGrpSpPr>
        <p:grpSpPr>
          <a:xfrm>
            <a:off x="4200525" y="1680210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135">
                  <a:latin typeface="Times New Roman" panose="02020603050405020304" charset="0"/>
                  <a:cs typeface="Times New Roman" panose="02020603050405020304" charset="0"/>
                  <a:sym typeface="+mn-ea"/>
                </a:rPr>
                <a:t>Error feedback guides users to correct mistakes.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11256963" y="1898015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7629525" y="3184843"/>
            <a:ext cx="3732213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Example:</a:t>
            </a:r>
            <a:endParaRPr sz="1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if (!isValid) {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Text("Invalid email address", color = Color.Red)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479031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Error Handling and Visual Feedback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3686411" y="1470234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3" name="Picture 2" descr="WhatsApp Image 2024-11-15 at 2.58.57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70" y="2784475"/>
            <a:ext cx="2042795" cy="35115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935" name="TextBox 237"/>
            <p:cNvSpPr txBox="1"/>
            <p:nvPr/>
          </p:nvSpPr>
          <p:spPr>
            <a:xfrm>
              <a:off x="1162355" y="267007"/>
              <a:ext cx="1649730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Output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pic>
        <p:nvPicPr>
          <p:cNvPr id="3" name="Picture 2" descr="Screenshot 2024-11-15 1555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45" y="1659890"/>
            <a:ext cx="10399395" cy="456438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4" name="Picture 3" descr="Screenshot 2024-11-15 1555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75" y="1640205"/>
            <a:ext cx="10042525" cy="4584065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1851</Words>
  <Application>WPS Presentation</Application>
  <PresentationFormat>宽屏</PresentationFormat>
  <Paragraphs>81</Paragraphs>
  <Slides>12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9" baseType="lpstr">
      <vt:lpstr>Arial</vt:lpstr>
      <vt:lpstr>SimSun</vt:lpstr>
      <vt:lpstr>Wingdings</vt:lpstr>
      <vt:lpstr>Calibri</vt:lpstr>
      <vt:lpstr>Calibri Light</vt:lpstr>
      <vt:lpstr>Times New Roman</vt:lpstr>
      <vt:lpstr>Microsoft YaHei</vt:lpstr>
      <vt:lpstr>Open Sans Light</vt:lpstr>
      <vt:lpstr>Open Sans Light</vt:lpstr>
      <vt:lpstr>Baskerville Old Face</vt:lpstr>
      <vt:lpstr>Darker Grotesque</vt:lpstr>
      <vt:lpstr>Arial Unicode MS</vt:lpstr>
      <vt:lpstr>Segoe Print</vt:lpstr>
      <vt:lpstr>Microsoft JhengHei UI</vt:lpstr>
      <vt:lpstr>Microsoft JhengHei Light</vt:lpstr>
      <vt:lpstr>Lucida Console</vt:lpstr>
      <vt:lpstr>Ink Free</vt:lpstr>
      <vt:lpstr>Gadugi</vt:lpstr>
      <vt:lpstr>Constantia</vt:lpstr>
      <vt:lpstr>Cascadia Mono SemiBold</vt:lpstr>
      <vt:lpstr>Cascadia Code Light</vt:lpstr>
      <vt:lpstr>Cascadia Code SemiLight</vt:lpstr>
      <vt:lpstr>Cascadia Code</vt:lpstr>
      <vt:lpstr>Candara Light</vt:lpstr>
      <vt:lpstr>Cambria Math</vt:lpstr>
      <vt:lpstr>Cascadia Code SemiBold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占曼琼</dc:creator>
  <cp:lastModifiedBy>pc</cp:lastModifiedBy>
  <cp:revision>39</cp:revision>
  <dcterms:created xsi:type="dcterms:W3CDTF">2015-11-28T07:49:00Z</dcterms:created>
  <dcterms:modified xsi:type="dcterms:W3CDTF">2024-11-21T10:19:28Z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2057-12.2.0.18911</vt:lpwstr>
  </property>
  <property fmtid="{D5CDD505-2E9C-101B-9397-08002B2CF9AE}" pid="3" name="ICV">
    <vt:lpwstr>9580B5E2FDB9438294C07CDCE7CFF8FF_13</vt:lpwstr>
  </property>
</Properties>
</file>